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0058400" cy="15544800"/>
  <p:notesSz cx="6858000" cy="9144000"/>
  <p:defaultText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29" autoAdjust="0"/>
  </p:normalViewPr>
  <p:slideViewPr>
    <p:cSldViewPr>
      <p:cViewPr>
        <p:scale>
          <a:sx n="100" d="100"/>
          <a:sy n="100" d="100"/>
        </p:scale>
        <p:origin x="-228" y="1800"/>
      </p:cViewPr>
      <p:guideLst>
        <p:guide orient="horz" pos="4896"/>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4828964"/>
            <a:ext cx="8549640" cy="333205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760" y="8808720"/>
            <a:ext cx="7040880" cy="3972560"/>
          </a:xfrm>
        </p:spPr>
        <p:txBody>
          <a:bodyPr/>
          <a:lstStyle>
            <a:lvl1pPr marL="0" indent="0" algn="ctr">
              <a:buNone/>
              <a:defRPr>
                <a:solidFill>
                  <a:schemeClr val="tx1">
                    <a:tint val="75000"/>
                  </a:schemeClr>
                </a:solidFill>
              </a:defRPr>
            </a:lvl1pPr>
            <a:lvl2pPr marL="731520" indent="0" algn="ctr">
              <a:buNone/>
              <a:defRPr>
                <a:solidFill>
                  <a:schemeClr val="tx1">
                    <a:tint val="75000"/>
                  </a:schemeClr>
                </a:solidFill>
              </a:defRPr>
            </a:lvl2pPr>
            <a:lvl3pPr marL="1463040" indent="0" algn="ctr">
              <a:buNone/>
              <a:defRPr>
                <a:solidFill>
                  <a:schemeClr val="tx1">
                    <a:tint val="75000"/>
                  </a:schemeClr>
                </a:solidFill>
              </a:defRPr>
            </a:lvl3pPr>
            <a:lvl4pPr marL="2194560" indent="0" algn="ctr">
              <a:buNone/>
              <a:defRPr>
                <a:solidFill>
                  <a:schemeClr val="tx1">
                    <a:tint val="75000"/>
                  </a:schemeClr>
                </a:solidFill>
              </a:defRPr>
            </a:lvl4pPr>
            <a:lvl5pPr marL="2926080" indent="0" algn="ctr">
              <a:buNone/>
              <a:defRPr>
                <a:solidFill>
                  <a:schemeClr val="tx1">
                    <a:tint val="75000"/>
                  </a:schemeClr>
                </a:solidFill>
              </a:defRPr>
            </a:lvl5pPr>
            <a:lvl6pPr marL="3657600" indent="0" algn="ctr">
              <a:buNone/>
              <a:defRPr>
                <a:solidFill>
                  <a:schemeClr val="tx1">
                    <a:tint val="75000"/>
                  </a:schemeClr>
                </a:solidFill>
              </a:defRPr>
            </a:lvl6pPr>
            <a:lvl7pPr marL="4389120" indent="0" algn="ctr">
              <a:buNone/>
              <a:defRPr>
                <a:solidFill>
                  <a:schemeClr val="tx1">
                    <a:tint val="75000"/>
                  </a:schemeClr>
                </a:solidFill>
              </a:defRPr>
            </a:lvl7pPr>
            <a:lvl8pPr marL="5120640" indent="0" algn="ctr">
              <a:buNone/>
              <a:defRPr>
                <a:solidFill>
                  <a:schemeClr val="tx1">
                    <a:tint val="75000"/>
                  </a:schemeClr>
                </a:solidFill>
              </a:defRPr>
            </a:lvl8pPr>
            <a:lvl9pPr marL="585216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5FBA07-1F19-4F2C-8575-72C0B5990625}" type="datetimeFigureOut">
              <a:rPr lang="en-US" smtClean="0"/>
              <a:t>3/24/2013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A4A4F9-05CB-41E8-83AF-04291AEECEB7}" type="slidenum">
              <a:rPr lang="en-US" smtClean="0"/>
              <a:t>‹#›</a:t>
            </a:fld>
            <a:endParaRPr lang="en-US"/>
          </a:p>
        </p:txBody>
      </p:sp>
    </p:spTree>
    <p:extLst>
      <p:ext uri="{BB962C8B-B14F-4D97-AF65-F5344CB8AC3E}">
        <p14:creationId xmlns:p14="http://schemas.microsoft.com/office/powerpoint/2010/main" val="2305316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5FBA07-1F19-4F2C-8575-72C0B5990625}" type="datetimeFigureOut">
              <a:rPr lang="en-US" smtClean="0"/>
              <a:t>3/24/2013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A4A4F9-05CB-41E8-83AF-04291AEECEB7}" type="slidenum">
              <a:rPr lang="en-US" smtClean="0"/>
              <a:t>‹#›</a:t>
            </a:fld>
            <a:endParaRPr lang="en-US"/>
          </a:p>
        </p:txBody>
      </p:sp>
    </p:spTree>
    <p:extLst>
      <p:ext uri="{BB962C8B-B14F-4D97-AF65-F5344CB8AC3E}">
        <p14:creationId xmlns:p14="http://schemas.microsoft.com/office/powerpoint/2010/main" val="3022478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2272" y="1410548"/>
            <a:ext cx="2488407" cy="3006407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53562" y="1410548"/>
            <a:ext cx="7301071" cy="3006407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5FBA07-1F19-4F2C-8575-72C0B5990625}" type="datetimeFigureOut">
              <a:rPr lang="en-US" smtClean="0"/>
              <a:t>3/24/2013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A4A4F9-05CB-41E8-83AF-04291AEECEB7}" type="slidenum">
              <a:rPr lang="en-US" smtClean="0"/>
              <a:t>‹#›</a:t>
            </a:fld>
            <a:endParaRPr lang="en-US"/>
          </a:p>
        </p:txBody>
      </p:sp>
    </p:spTree>
    <p:extLst>
      <p:ext uri="{BB962C8B-B14F-4D97-AF65-F5344CB8AC3E}">
        <p14:creationId xmlns:p14="http://schemas.microsoft.com/office/powerpoint/2010/main" val="1907985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5FBA07-1F19-4F2C-8575-72C0B5990625}" type="datetimeFigureOut">
              <a:rPr lang="en-US" smtClean="0"/>
              <a:t>3/24/2013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A4A4F9-05CB-41E8-83AF-04291AEECEB7}" type="slidenum">
              <a:rPr lang="en-US" smtClean="0"/>
              <a:t>‹#›</a:t>
            </a:fld>
            <a:endParaRPr lang="en-US"/>
          </a:p>
        </p:txBody>
      </p:sp>
    </p:spTree>
    <p:extLst>
      <p:ext uri="{BB962C8B-B14F-4D97-AF65-F5344CB8AC3E}">
        <p14:creationId xmlns:p14="http://schemas.microsoft.com/office/powerpoint/2010/main" val="2323049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9988974"/>
            <a:ext cx="8549640" cy="3087370"/>
          </a:xfrm>
        </p:spPr>
        <p:txBody>
          <a:bodyPr anchor="t"/>
          <a:lstStyle>
            <a:lvl1pPr algn="l">
              <a:defRPr sz="64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6588551"/>
            <a:ext cx="8549640" cy="3400424"/>
          </a:xfrm>
        </p:spPr>
        <p:txBody>
          <a:bodyPr anchor="b"/>
          <a:lstStyle>
            <a:lvl1pPr marL="0" indent="0">
              <a:buNone/>
              <a:defRPr sz="3200">
                <a:solidFill>
                  <a:schemeClr val="tx1">
                    <a:tint val="75000"/>
                  </a:schemeClr>
                </a:solidFill>
              </a:defRPr>
            </a:lvl1pPr>
            <a:lvl2pPr marL="731520" indent="0">
              <a:buNone/>
              <a:defRPr sz="2900">
                <a:solidFill>
                  <a:schemeClr val="tx1">
                    <a:tint val="75000"/>
                  </a:schemeClr>
                </a:solidFill>
              </a:defRPr>
            </a:lvl2pPr>
            <a:lvl3pPr marL="1463040" indent="0">
              <a:buNone/>
              <a:defRPr sz="2600">
                <a:solidFill>
                  <a:schemeClr val="tx1">
                    <a:tint val="75000"/>
                  </a:schemeClr>
                </a:solidFill>
              </a:defRPr>
            </a:lvl3pPr>
            <a:lvl4pPr marL="2194560" indent="0">
              <a:buNone/>
              <a:defRPr sz="2200">
                <a:solidFill>
                  <a:schemeClr val="tx1">
                    <a:tint val="75000"/>
                  </a:schemeClr>
                </a:solidFill>
              </a:defRPr>
            </a:lvl4pPr>
            <a:lvl5pPr marL="2926080" indent="0">
              <a:buNone/>
              <a:defRPr sz="2200">
                <a:solidFill>
                  <a:schemeClr val="tx1">
                    <a:tint val="75000"/>
                  </a:schemeClr>
                </a:solidFill>
              </a:defRPr>
            </a:lvl5pPr>
            <a:lvl6pPr marL="3657600" indent="0">
              <a:buNone/>
              <a:defRPr sz="2200">
                <a:solidFill>
                  <a:schemeClr val="tx1">
                    <a:tint val="75000"/>
                  </a:schemeClr>
                </a:solidFill>
              </a:defRPr>
            </a:lvl6pPr>
            <a:lvl7pPr marL="4389120" indent="0">
              <a:buNone/>
              <a:defRPr sz="2200">
                <a:solidFill>
                  <a:schemeClr val="tx1">
                    <a:tint val="75000"/>
                  </a:schemeClr>
                </a:solidFill>
              </a:defRPr>
            </a:lvl7pPr>
            <a:lvl8pPr marL="5120640" indent="0">
              <a:buNone/>
              <a:defRPr sz="2200">
                <a:solidFill>
                  <a:schemeClr val="tx1">
                    <a:tint val="75000"/>
                  </a:schemeClr>
                </a:solidFill>
              </a:defRPr>
            </a:lvl8pPr>
            <a:lvl9pPr marL="5852160" indent="0">
              <a:buNone/>
              <a:defRPr sz="2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5FBA07-1F19-4F2C-8575-72C0B5990625}" type="datetimeFigureOut">
              <a:rPr lang="en-US" smtClean="0"/>
              <a:t>3/24/2013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A4A4F9-05CB-41E8-83AF-04291AEECEB7}" type="slidenum">
              <a:rPr lang="en-US" smtClean="0"/>
              <a:t>‹#›</a:t>
            </a:fld>
            <a:endParaRPr lang="en-US"/>
          </a:p>
        </p:txBody>
      </p:sp>
    </p:spTree>
    <p:extLst>
      <p:ext uri="{BB962C8B-B14F-4D97-AF65-F5344CB8AC3E}">
        <p14:creationId xmlns:p14="http://schemas.microsoft.com/office/powerpoint/2010/main" val="1136569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53562" y="8222194"/>
            <a:ext cx="4894738"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615941" y="8222194"/>
            <a:ext cx="4894739"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5FBA07-1F19-4F2C-8575-72C0B5990625}" type="datetimeFigureOut">
              <a:rPr lang="en-US" smtClean="0"/>
              <a:t>3/24/2013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A4A4F9-05CB-41E8-83AF-04291AEECEB7}" type="slidenum">
              <a:rPr lang="en-US" smtClean="0"/>
              <a:t>‹#›</a:t>
            </a:fld>
            <a:endParaRPr lang="en-US"/>
          </a:p>
        </p:txBody>
      </p:sp>
    </p:spTree>
    <p:extLst>
      <p:ext uri="{BB962C8B-B14F-4D97-AF65-F5344CB8AC3E}">
        <p14:creationId xmlns:p14="http://schemas.microsoft.com/office/powerpoint/2010/main" val="25226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622513"/>
            <a:ext cx="9052560" cy="259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0" y="3479590"/>
            <a:ext cx="4444207"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smtClean="0"/>
              <a:t>Click to edit Master text styles</a:t>
            </a:r>
          </a:p>
        </p:txBody>
      </p:sp>
      <p:sp>
        <p:nvSpPr>
          <p:cNvPr id="4" name="Content Placeholder 3"/>
          <p:cNvSpPr>
            <a:spLocks noGrp="1"/>
          </p:cNvSpPr>
          <p:nvPr>
            <p:ph sz="half" idx="2"/>
          </p:nvPr>
        </p:nvSpPr>
        <p:spPr>
          <a:xfrm>
            <a:off x="502920" y="4929717"/>
            <a:ext cx="4444207"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8" y="3479590"/>
            <a:ext cx="4445953"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smtClean="0"/>
              <a:t>Click to edit Master text styles</a:t>
            </a:r>
          </a:p>
        </p:txBody>
      </p:sp>
      <p:sp>
        <p:nvSpPr>
          <p:cNvPr id="6" name="Content Placeholder 5"/>
          <p:cNvSpPr>
            <a:spLocks noGrp="1"/>
          </p:cNvSpPr>
          <p:nvPr>
            <p:ph sz="quarter" idx="4"/>
          </p:nvPr>
        </p:nvSpPr>
        <p:spPr>
          <a:xfrm>
            <a:off x="5109528" y="4929717"/>
            <a:ext cx="4445953"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5FBA07-1F19-4F2C-8575-72C0B5990625}" type="datetimeFigureOut">
              <a:rPr lang="en-US" smtClean="0"/>
              <a:t>3/24/2013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A4A4F9-05CB-41E8-83AF-04291AEECEB7}" type="slidenum">
              <a:rPr lang="en-US" smtClean="0"/>
              <a:t>‹#›</a:t>
            </a:fld>
            <a:endParaRPr lang="en-US"/>
          </a:p>
        </p:txBody>
      </p:sp>
    </p:spTree>
    <p:extLst>
      <p:ext uri="{BB962C8B-B14F-4D97-AF65-F5344CB8AC3E}">
        <p14:creationId xmlns:p14="http://schemas.microsoft.com/office/powerpoint/2010/main" val="3809423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5FBA07-1F19-4F2C-8575-72C0B5990625}" type="datetimeFigureOut">
              <a:rPr lang="en-US" smtClean="0"/>
              <a:t>3/24/2013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A4A4F9-05CB-41E8-83AF-04291AEECEB7}" type="slidenum">
              <a:rPr lang="en-US" smtClean="0"/>
              <a:t>‹#›</a:t>
            </a:fld>
            <a:endParaRPr lang="en-US"/>
          </a:p>
        </p:txBody>
      </p:sp>
    </p:spTree>
    <p:extLst>
      <p:ext uri="{BB962C8B-B14F-4D97-AF65-F5344CB8AC3E}">
        <p14:creationId xmlns:p14="http://schemas.microsoft.com/office/powerpoint/2010/main" val="2618732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5FBA07-1F19-4F2C-8575-72C0B5990625}" type="datetimeFigureOut">
              <a:rPr lang="en-US" smtClean="0"/>
              <a:t>3/24/2013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A4A4F9-05CB-41E8-83AF-04291AEECEB7}" type="slidenum">
              <a:rPr lang="en-US" smtClean="0"/>
              <a:t>‹#›</a:t>
            </a:fld>
            <a:endParaRPr lang="en-US"/>
          </a:p>
        </p:txBody>
      </p:sp>
    </p:spTree>
    <p:extLst>
      <p:ext uri="{BB962C8B-B14F-4D97-AF65-F5344CB8AC3E}">
        <p14:creationId xmlns:p14="http://schemas.microsoft.com/office/powerpoint/2010/main" val="401624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618913"/>
            <a:ext cx="3309144" cy="2633980"/>
          </a:xfrm>
        </p:spPr>
        <p:txBody>
          <a:bodyPr anchor="b"/>
          <a:lstStyle>
            <a:lvl1pPr algn="l">
              <a:defRPr sz="3200" b="1"/>
            </a:lvl1pPr>
          </a:lstStyle>
          <a:p>
            <a:r>
              <a:rPr lang="en-US" smtClean="0"/>
              <a:t>Click to edit Master title style</a:t>
            </a:r>
            <a:endParaRPr lang="en-US"/>
          </a:p>
        </p:txBody>
      </p:sp>
      <p:sp>
        <p:nvSpPr>
          <p:cNvPr id="3" name="Content Placeholder 2"/>
          <p:cNvSpPr>
            <a:spLocks noGrp="1"/>
          </p:cNvSpPr>
          <p:nvPr>
            <p:ph idx="1"/>
          </p:nvPr>
        </p:nvSpPr>
        <p:spPr>
          <a:xfrm>
            <a:off x="3932555" y="618915"/>
            <a:ext cx="5622925" cy="13267056"/>
          </a:xfrm>
        </p:spPr>
        <p:txBody>
          <a:bodyPr/>
          <a:lstStyle>
            <a:lvl1pPr>
              <a:defRPr sz="5100"/>
            </a:lvl1pPr>
            <a:lvl2pPr>
              <a:defRPr sz="45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1" y="3252895"/>
            <a:ext cx="3309144" cy="10633076"/>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5FBA07-1F19-4F2C-8575-72C0B5990625}" type="datetimeFigureOut">
              <a:rPr lang="en-US" smtClean="0"/>
              <a:t>3/24/2013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A4A4F9-05CB-41E8-83AF-04291AEECEB7}" type="slidenum">
              <a:rPr lang="en-US" smtClean="0"/>
              <a:t>‹#›</a:t>
            </a:fld>
            <a:endParaRPr lang="en-US"/>
          </a:p>
        </p:txBody>
      </p:sp>
    </p:spTree>
    <p:extLst>
      <p:ext uri="{BB962C8B-B14F-4D97-AF65-F5344CB8AC3E}">
        <p14:creationId xmlns:p14="http://schemas.microsoft.com/office/powerpoint/2010/main" val="1249876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10881360"/>
            <a:ext cx="6035040" cy="1284606"/>
          </a:xfrm>
        </p:spPr>
        <p:txBody>
          <a:bodyPr anchor="b"/>
          <a:lstStyle>
            <a:lvl1pPr algn="l">
              <a:defRPr sz="3200" b="1"/>
            </a:lvl1pPr>
          </a:lstStyle>
          <a:p>
            <a:r>
              <a:rPr lang="en-US" smtClean="0"/>
              <a:t>Click to edit Master title style</a:t>
            </a:r>
            <a:endParaRPr lang="en-US"/>
          </a:p>
        </p:txBody>
      </p:sp>
      <p:sp>
        <p:nvSpPr>
          <p:cNvPr id="3" name="Picture Placeholder 2"/>
          <p:cNvSpPr>
            <a:spLocks noGrp="1"/>
          </p:cNvSpPr>
          <p:nvPr>
            <p:ph type="pic" idx="1"/>
          </p:nvPr>
        </p:nvSpPr>
        <p:spPr>
          <a:xfrm>
            <a:off x="1971517" y="1388957"/>
            <a:ext cx="6035040" cy="9326880"/>
          </a:xfrm>
        </p:spPr>
        <p:txBody>
          <a:bodyPr/>
          <a:lstStyle>
            <a:lvl1pPr marL="0" indent="0">
              <a:buNone/>
              <a:defRPr sz="5100"/>
            </a:lvl1pPr>
            <a:lvl2pPr marL="731520" indent="0">
              <a:buNone/>
              <a:defRPr sz="4500"/>
            </a:lvl2pPr>
            <a:lvl3pPr marL="1463040" indent="0">
              <a:buNone/>
              <a:defRPr sz="3800"/>
            </a:lvl3pPr>
            <a:lvl4pPr marL="2194560" indent="0">
              <a:buNone/>
              <a:defRPr sz="3200"/>
            </a:lvl4pPr>
            <a:lvl5pPr marL="2926080" indent="0">
              <a:buNone/>
              <a:defRPr sz="3200"/>
            </a:lvl5pPr>
            <a:lvl6pPr marL="3657600" indent="0">
              <a:buNone/>
              <a:defRPr sz="3200"/>
            </a:lvl6pPr>
            <a:lvl7pPr marL="4389120" indent="0">
              <a:buNone/>
              <a:defRPr sz="3200"/>
            </a:lvl7pPr>
            <a:lvl8pPr marL="5120640" indent="0">
              <a:buNone/>
              <a:defRPr sz="3200"/>
            </a:lvl8pPr>
            <a:lvl9pPr marL="5852160" indent="0">
              <a:buNone/>
              <a:defRPr sz="3200"/>
            </a:lvl9pPr>
          </a:lstStyle>
          <a:p>
            <a:endParaRPr lang="en-US"/>
          </a:p>
        </p:txBody>
      </p:sp>
      <p:sp>
        <p:nvSpPr>
          <p:cNvPr id="4" name="Text Placeholder 3"/>
          <p:cNvSpPr>
            <a:spLocks noGrp="1"/>
          </p:cNvSpPr>
          <p:nvPr>
            <p:ph type="body" sz="half" idx="2"/>
          </p:nvPr>
        </p:nvSpPr>
        <p:spPr>
          <a:xfrm>
            <a:off x="1971517" y="12165966"/>
            <a:ext cx="6035040" cy="1824354"/>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5FBA07-1F19-4F2C-8575-72C0B5990625}" type="datetimeFigureOut">
              <a:rPr lang="en-US" smtClean="0"/>
              <a:t>3/24/2013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A4A4F9-05CB-41E8-83AF-04291AEECEB7}" type="slidenum">
              <a:rPr lang="en-US" smtClean="0"/>
              <a:t>‹#›</a:t>
            </a:fld>
            <a:endParaRPr lang="en-US"/>
          </a:p>
        </p:txBody>
      </p:sp>
    </p:spTree>
    <p:extLst>
      <p:ext uri="{BB962C8B-B14F-4D97-AF65-F5344CB8AC3E}">
        <p14:creationId xmlns:p14="http://schemas.microsoft.com/office/powerpoint/2010/main" val="209906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622513"/>
            <a:ext cx="9052560" cy="2590800"/>
          </a:xfrm>
          <a:prstGeom prst="rect">
            <a:avLst/>
          </a:prstGeom>
        </p:spPr>
        <p:txBody>
          <a:bodyPr vert="horz" lIns="146304" tIns="73152" rIns="146304" bIns="73152"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02920" y="3627121"/>
            <a:ext cx="9052560" cy="10258849"/>
          </a:xfrm>
          <a:prstGeom prst="rect">
            <a:avLst/>
          </a:prstGeom>
        </p:spPr>
        <p:txBody>
          <a:bodyPr vert="horz" lIns="146304" tIns="73152" rIns="146304" bIns="7315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02920" y="14407728"/>
            <a:ext cx="2346960" cy="827617"/>
          </a:xfrm>
          <a:prstGeom prst="rect">
            <a:avLst/>
          </a:prstGeom>
        </p:spPr>
        <p:txBody>
          <a:bodyPr vert="horz" lIns="146304" tIns="73152" rIns="146304" bIns="73152" rtlCol="0" anchor="ctr"/>
          <a:lstStyle>
            <a:lvl1pPr algn="l">
              <a:defRPr sz="1900">
                <a:solidFill>
                  <a:schemeClr val="tx1">
                    <a:tint val="75000"/>
                  </a:schemeClr>
                </a:solidFill>
              </a:defRPr>
            </a:lvl1pPr>
          </a:lstStyle>
          <a:p>
            <a:fld id="{AC5FBA07-1F19-4F2C-8575-72C0B5990625}" type="datetimeFigureOut">
              <a:rPr lang="en-US" smtClean="0"/>
              <a:t>3/24/2013</a:t>
            </a:fld>
            <a:endParaRPr lang="en-US"/>
          </a:p>
        </p:txBody>
      </p:sp>
      <p:sp>
        <p:nvSpPr>
          <p:cNvPr id="5" name="Footer Placeholder 4"/>
          <p:cNvSpPr>
            <a:spLocks noGrp="1"/>
          </p:cNvSpPr>
          <p:nvPr>
            <p:ph type="ftr" sz="quarter" idx="3"/>
          </p:nvPr>
        </p:nvSpPr>
        <p:spPr>
          <a:xfrm>
            <a:off x="3436620" y="14407728"/>
            <a:ext cx="3185160" cy="827617"/>
          </a:xfrm>
          <a:prstGeom prst="rect">
            <a:avLst/>
          </a:prstGeom>
        </p:spPr>
        <p:txBody>
          <a:bodyPr vert="horz" lIns="146304" tIns="73152" rIns="146304" bIns="73152" rtlCol="0" anchor="ctr"/>
          <a:lstStyle>
            <a:lvl1pPr algn="ctr">
              <a:defRPr sz="1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208520" y="14407728"/>
            <a:ext cx="2346960" cy="827617"/>
          </a:xfrm>
          <a:prstGeom prst="rect">
            <a:avLst/>
          </a:prstGeom>
        </p:spPr>
        <p:txBody>
          <a:bodyPr vert="horz" lIns="146304" tIns="73152" rIns="146304" bIns="73152" rtlCol="0" anchor="ctr"/>
          <a:lstStyle>
            <a:lvl1pPr algn="r">
              <a:defRPr sz="1900">
                <a:solidFill>
                  <a:schemeClr val="tx1">
                    <a:tint val="75000"/>
                  </a:schemeClr>
                </a:solidFill>
              </a:defRPr>
            </a:lvl1pPr>
          </a:lstStyle>
          <a:p>
            <a:fld id="{DEA4A4F9-05CB-41E8-83AF-04291AEECEB7}" type="slidenum">
              <a:rPr lang="en-US" smtClean="0"/>
              <a:t>‹#›</a:t>
            </a:fld>
            <a:endParaRPr lang="en-US"/>
          </a:p>
        </p:txBody>
      </p:sp>
    </p:spTree>
    <p:extLst>
      <p:ext uri="{BB962C8B-B14F-4D97-AF65-F5344CB8AC3E}">
        <p14:creationId xmlns:p14="http://schemas.microsoft.com/office/powerpoint/2010/main" val="2365493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63040" rtl="0" eaLnBrk="1" latinLnBrk="0" hangingPunct="1">
        <a:spcBef>
          <a:spcPct val="0"/>
        </a:spcBef>
        <a:buNone/>
        <a:defRPr sz="7000" kern="1200">
          <a:solidFill>
            <a:schemeClr val="tx1"/>
          </a:solidFill>
          <a:latin typeface="+mj-lt"/>
          <a:ea typeface="+mj-ea"/>
          <a:cs typeface="+mj-cs"/>
        </a:defRPr>
      </a:lvl1pPr>
    </p:titleStyle>
    <p:bodyStyle>
      <a:lvl1pPr marL="548640" indent="-548640" algn="l" defTabSz="1463040" rtl="0" eaLnBrk="1" latinLnBrk="0" hangingPunct="1">
        <a:spcBef>
          <a:spcPct val="20000"/>
        </a:spcBef>
        <a:buFont typeface="Arial" pitchFamily="34" charset="0"/>
        <a:buChar char="•"/>
        <a:defRPr sz="5100" kern="1200">
          <a:solidFill>
            <a:schemeClr val="tx1"/>
          </a:solidFill>
          <a:latin typeface="+mn-lt"/>
          <a:ea typeface="+mn-ea"/>
          <a:cs typeface="+mn-cs"/>
        </a:defRPr>
      </a:lvl1pPr>
      <a:lvl2pPr marL="1188720" indent="-457200" algn="l" defTabSz="1463040" rtl="0" eaLnBrk="1" latinLnBrk="0" hangingPunct="1">
        <a:spcBef>
          <a:spcPct val="20000"/>
        </a:spcBef>
        <a:buFont typeface="Arial" pitchFamily="34" charset="0"/>
        <a:buChar char="–"/>
        <a:defRPr sz="4500" kern="1200">
          <a:solidFill>
            <a:schemeClr val="tx1"/>
          </a:solidFill>
          <a:latin typeface="+mn-lt"/>
          <a:ea typeface="+mn-ea"/>
          <a:cs typeface="+mn-cs"/>
        </a:defRPr>
      </a:lvl2pPr>
      <a:lvl3pPr marL="1828800" indent="-365760" algn="l" defTabSz="1463040" rtl="0" eaLnBrk="1" latinLnBrk="0" hangingPunct="1">
        <a:spcBef>
          <a:spcPct val="20000"/>
        </a:spcBef>
        <a:buFont typeface="Arial" pitchFamily="34" charset="0"/>
        <a:buChar char="•"/>
        <a:defRPr sz="3800" kern="1200">
          <a:solidFill>
            <a:schemeClr val="tx1"/>
          </a:solidFill>
          <a:latin typeface="+mn-lt"/>
          <a:ea typeface="+mn-ea"/>
          <a:cs typeface="+mn-cs"/>
        </a:defRPr>
      </a:lvl3pPr>
      <a:lvl4pPr marL="2560320" indent="-365760" algn="l" defTabSz="1463040"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291840" indent="-365760" algn="l" defTabSz="1463040"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4023360" indent="-365760" algn="l" defTabSz="1463040"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54880" indent="-365760" algn="l" defTabSz="1463040"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486400" indent="-365760" algn="l" defTabSz="1463040"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217920" indent="-365760" algn="l" defTabSz="1463040"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76700" y="381000"/>
            <a:ext cx="1905000" cy="338554"/>
          </a:xfrm>
          <a:prstGeom prst="rect">
            <a:avLst/>
          </a:prstGeom>
          <a:solidFill>
            <a:schemeClr val="bg1">
              <a:lumMod val="85000"/>
            </a:schemeClr>
          </a:solidFill>
          <a:scene3d>
            <a:camera prst="orthographicFront"/>
            <a:lightRig rig="threePt" dir="t"/>
          </a:scene3d>
          <a:sp3d>
            <a:bevelT w="114300" prst="artDeco"/>
          </a:sp3d>
        </p:spPr>
        <p:txBody>
          <a:bodyPr wrap="square" rtlCol="0">
            <a:spAutoFit/>
          </a:bodyPr>
          <a:lstStyle/>
          <a:p>
            <a:pPr algn="ctr"/>
            <a:r>
              <a:rPr lang="en-US" sz="1600" dirty="0" smtClean="0"/>
              <a:t>For Investors</a:t>
            </a:r>
            <a:endParaRPr lang="en-US" sz="1600" dirty="0"/>
          </a:p>
        </p:txBody>
      </p:sp>
      <p:sp>
        <p:nvSpPr>
          <p:cNvPr id="5" name="Rectangle 4"/>
          <p:cNvSpPr/>
          <p:nvPr/>
        </p:nvSpPr>
        <p:spPr>
          <a:xfrm>
            <a:off x="1047750" y="1143000"/>
            <a:ext cx="8153400" cy="25146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6" name="TextBox 5"/>
          <p:cNvSpPr txBox="1"/>
          <p:nvPr/>
        </p:nvSpPr>
        <p:spPr>
          <a:xfrm>
            <a:off x="1276350" y="1215509"/>
            <a:ext cx="1828800" cy="369332"/>
          </a:xfrm>
          <a:prstGeom prst="rect">
            <a:avLst/>
          </a:prstGeom>
          <a:noFill/>
        </p:spPr>
        <p:txBody>
          <a:bodyPr wrap="square" rtlCol="0">
            <a:spAutoFit/>
          </a:bodyPr>
          <a:lstStyle/>
          <a:p>
            <a:pPr algn="ctr"/>
            <a:r>
              <a:rPr lang="en-US" sz="1800" dirty="0" smtClean="0"/>
              <a:t>How it works</a:t>
            </a:r>
            <a:endParaRPr lang="en-US" sz="1800" dirty="0"/>
          </a:p>
        </p:txBody>
      </p:sp>
      <p:sp>
        <p:nvSpPr>
          <p:cNvPr id="7" name="TextBox 6"/>
          <p:cNvSpPr txBox="1"/>
          <p:nvPr/>
        </p:nvSpPr>
        <p:spPr>
          <a:xfrm>
            <a:off x="3257550" y="1225034"/>
            <a:ext cx="5886448" cy="2308324"/>
          </a:xfrm>
          <a:prstGeom prst="rect">
            <a:avLst/>
          </a:prstGeom>
          <a:noFill/>
        </p:spPr>
        <p:txBody>
          <a:bodyPr wrap="square" rtlCol="0">
            <a:spAutoFit/>
          </a:bodyPr>
          <a:lstStyle/>
          <a:p>
            <a:r>
              <a:rPr lang="en-US" sz="1800" b="1" dirty="0" smtClean="0">
                <a:solidFill>
                  <a:schemeClr val="tx2">
                    <a:lumMod val="60000"/>
                    <a:lumOff val="40000"/>
                  </a:schemeClr>
                </a:solidFill>
              </a:rPr>
              <a:t>Investing in private emerging growth companies </a:t>
            </a:r>
          </a:p>
          <a:p>
            <a:r>
              <a:rPr lang="en-US" sz="1400" dirty="0" smtClean="0"/>
              <a:t>You are an accredited investor and looking for ways to increase your return. In the past, investing in these companies required that you either invest a large amount of money in a venture firm or hedge fund. Now, you can diversify your portfolio across multiple industries -  or laser focus on an industry like health care or real estate that you already know and follow. </a:t>
            </a:r>
          </a:p>
          <a:p>
            <a:endParaRPr lang="en-US" sz="1400" dirty="0"/>
          </a:p>
          <a:p>
            <a:r>
              <a:rPr lang="en-US" sz="1400" dirty="0" smtClean="0"/>
              <a:t>You might already know members of the management team. You could be a current customer or supplier. Perhaps your investment advisor has connections at the company - The point is, you want in. </a:t>
            </a:r>
            <a:endParaRPr lang="en-US" sz="1400" dirty="0"/>
          </a:p>
        </p:txBody>
      </p:sp>
      <p:sp>
        <p:nvSpPr>
          <p:cNvPr id="12" name="Rectangle 11"/>
          <p:cNvSpPr/>
          <p:nvPr/>
        </p:nvSpPr>
        <p:spPr>
          <a:xfrm>
            <a:off x="1057275" y="3886200"/>
            <a:ext cx="8153400" cy="283845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3" name="TextBox 12"/>
          <p:cNvSpPr txBox="1"/>
          <p:nvPr/>
        </p:nvSpPr>
        <p:spPr>
          <a:xfrm>
            <a:off x="1285875" y="3958710"/>
            <a:ext cx="1828800" cy="369332"/>
          </a:xfrm>
          <a:prstGeom prst="rect">
            <a:avLst/>
          </a:prstGeom>
          <a:noFill/>
        </p:spPr>
        <p:txBody>
          <a:bodyPr wrap="square" rtlCol="0">
            <a:spAutoFit/>
          </a:bodyPr>
          <a:lstStyle/>
          <a:p>
            <a:pPr algn="ctr"/>
            <a:r>
              <a:rPr lang="en-US" sz="1800" dirty="0" smtClean="0"/>
              <a:t>Pitch Pages</a:t>
            </a:r>
            <a:endParaRPr lang="en-US" sz="1800" dirty="0"/>
          </a:p>
        </p:txBody>
      </p:sp>
      <p:sp>
        <p:nvSpPr>
          <p:cNvPr id="14" name="TextBox 13"/>
          <p:cNvSpPr txBox="1"/>
          <p:nvPr/>
        </p:nvSpPr>
        <p:spPr>
          <a:xfrm>
            <a:off x="3267074" y="3968235"/>
            <a:ext cx="5876925" cy="2954655"/>
          </a:xfrm>
          <a:prstGeom prst="rect">
            <a:avLst/>
          </a:prstGeom>
          <a:noFill/>
        </p:spPr>
        <p:txBody>
          <a:bodyPr wrap="square" rtlCol="0">
            <a:spAutoFit/>
          </a:bodyPr>
          <a:lstStyle/>
          <a:p>
            <a:r>
              <a:rPr lang="en-US" sz="1800" b="1" dirty="0" smtClean="0">
                <a:solidFill>
                  <a:schemeClr val="tx2">
                    <a:lumMod val="60000"/>
                    <a:lumOff val="40000"/>
                  </a:schemeClr>
                </a:solidFill>
              </a:rPr>
              <a:t>Deal transparency and communications</a:t>
            </a:r>
          </a:p>
          <a:p>
            <a:r>
              <a:rPr lang="en-US" sz="1400" dirty="0" smtClean="0"/>
              <a:t>Each company seeking funds is required to provide specific information such as term sheets, cap tables, pro </a:t>
            </a:r>
            <a:r>
              <a:rPr lang="en-US" sz="1400" dirty="0" err="1" smtClean="0"/>
              <a:t>formas</a:t>
            </a:r>
            <a:r>
              <a:rPr lang="en-US" sz="1400" dirty="0" smtClean="0"/>
              <a:t>, executive summaries, business plans, press releases and their pitch presentation. Companies provide information and links to their past investors, founding team members, key employees and strategic advisors that assist you in knowing not only their business model – but who is going to execute the plan.</a:t>
            </a:r>
          </a:p>
          <a:p>
            <a:endParaRPr lang="en-US" sz="1400" dirty="0"/>
          </a:p>
          <a:p>
            <a:r>
              <a:rPr lang="en-US" sz="1400" dirty="0" smtClean="0"/>
              <a:t>As a company gains interested investment followers, you can track and follow the momentum. Each page has an activity feed that keeps you up to date and properly informed on recent changes and activities. The Q&amp;A section allows you to engage and be informed on a continual basis.</a:t>
            </a:r>
          </a:p>
          <a:p>
            <a:endParaRPr lang="en-US" sz="1400" dirty="0"/>
          </a:p>
        </p:txBody>
      </p:sp>
      <p:sp>
        <p:nvSpPr>
          <p:cNvPr id="15" name="Rectangle 14"/>
          <p:cNvSpPr/>
          <p:nvPr/>
        </p:nvSpPr>
        <p:spPr>
          <a:xfrm>
            <a:off x="1057275" y="6934200"/>
            <a:ext cx="8153400" cy="283845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6" name="TextBox 15"/>
          <p:cNvSpPr txBox="1"/>
          <p:nvPr/>
        </p:nvSpPr>
        <p:spPr>
          <a:xfrm>
            <a:off x="1285875" y="7006710"/>
            <a:ext cx="1828800" cy="369332"/>
          </a:xfrm>
          <a:prstGeom prst="rect">
            <a:avLst/>
          </a:prstGeom>
          <a:noFill/>
        </p:spPr>
        <p:txBody>
          <a:bodyPr wrap="square" rtlCol="0">
            <a:spAutoFit/>
          </a:bodyPr>
          <a:lstStyle/>
          <a:p>
            <a:pPr algn="ctr"/>
            <a:r>
              <a:rPr lang="en-US" sz="1800" dirty="0" smtClean="0"/>
              <a:t>Invest</a:t>
            </a:r>
            <a:endParaRPr lang="en-US" sz="1800" dirty="0"/>
          </a:p>
        </p:txBody>
      </p:sp>
      <p:sp>
        <p:nvSpPr>
          <p:cNvPr id="17" name="TextBox 16"/>
          <p:cNvSpPr txBox="1"/>
          <p:nvPr/>
        </p:nvSpPr>
        <p:spPr>
          <a:xfrm>
            <a:off x="3267074" y="7006710"/>
            <a:ext cx="5876925" cy="2739211"/>
          </a:xfrm>
          <a:prstGeom prst="rect">
            <a:avLst/>
          </a:prstGeom>
          <a:noFill/>
        </p:spPr>
        <p:txBody>
          <a:bodyPr wrap="square" rtlCol="0">
            <a:spAutoFit/>
          </a:bodyPr>
          <a:lstStyle/>
          <a:p>
            <a:r>
              <a:rPr lang="en-US" sz="1800" b="1" dirty="0" smtClean="0">
                <a:solidFill>
                  <a:schemeClr val="tx2">
                    <a:lumMod val="60000"/>
                    <a:lumOff val="40000"/>
                  </a:schemeClr>
                </a:solidFill>
              </a:rPr>
              <a:t>Secure and safe investment system</a:t>
            </a:r>
          </a:p>
          <a:p>
            <a:r>
              <a:rPr lang="en-US" sz="1400" dirty="0" smtClean="0"/>
              <a:t>Sign legal agreements securely and seamlessly on any </a:t>
            </a:r>
            <a:r>
              <a:rPr lang="en-US" sz="1400" dirty="0" err="1" smtClean="0"/>
              <a:t>CrowdFundConnect</a:t>
            </a:r>
            <a:r>
              <a:rPr lang="en-US" sz="1400" dirty="0" smtClean="0"/>
              <a:t> site. Once the transaction closes, you will receive fully executed documents. Security is provided by leading vendors such as Adobe and </a:t>
            </a:r>
            <a:r>
              <a:rPr lang="en-US" sz="1400" dirty="0" err="1" smtClean="0"/>
              <a:t>Verisign</a:t>
            </a:r>
            <a:r>
              <a:rPr lang="en-US" sz="1400" dirty="0" smtClean="0"/>
              <a:t>  to ensure your safety on </a:t>
            </a:r>
            <a:r>
              <a:rPr lang="en-US" sz="1400" dirty="0" err="1" smtClean="0"/>
              <a:t>CrowdFundConnect</a:t>
            </a:r>
            <a:r>
              <a:rPr lang="en-US" sz="1400" dirty="0" smtClean="0"/>
              <a:t> portals.</a:t>
            </a:r>
          </a:p>
          <a:p>
            <a:endParaRPr lang="en-US" sz="1400" dirty="0"/>
          </a:p>
          <a:p>
            <a:r>
              <a:rPr lang="en-US" sz="1400" dirty="0" smtClean="0"/>
              <a:t>Our transfer partner uses bank-level encryption allowing you to fund your investment securely online with any bank account. All funds will remain in a secure, third-party escrow account until the round is fully funded.</a:t>
            </a:r>
          </a:p>
          <a:p>
            <a:endParaRPr lang="en-US" sz="1400" dirty="0"/>
          </a:p>
          <a:p>
            <a:r>
              <a:rPr lang="en-US" sz="1400" dirty="0" smtClean="0"/>
              <a:t>Each cooperating site on </a:t>
            </a:r>
            <a:r>
              <a:rPr lang="en-US" sz="1400" dirty="0" err="1" smtClean="0"/>
              <a:t>CrowdFundConnect</a:t>
            </a:r>
            <a:r>
              <a:rPr lang="en-US" sz="1400" dirty="0" smtClean="0"/>
              <a:t> network is owned </a:t>
            </a:r>
            <a:r>
              <a:rPr lang="en-US" sz="1400" dirty="0"/>
              <a:t>by broker </a:t>
            </a:r>
            <a:r>
              <a:rPr lang="en-US" sz="1400" dirty="0" smtClean="0"/>
              <a:t>dealers that are registered with FINRA and follow SEC guidelines.</a:t>
            </a:r>
            <a:endParaRPr lang="en-US" sz="1400" dirty="0"/>
          </a:p>
        </p:txBody>
      </p:sp>
      <p:sp>
        <p:nvSpPr>
          <p:cNvPr id="18" name="Rectangle 17"/>
          <p:cNvSpPr/>
          <p:nvPr/>
        </p:nvSpPr>
        <p:spPr>
          <a:xfrm>
            <a:off x="1066800" y="10067925"/>
            <a:ext cx="8153400" cy="303847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9" name="TextBox 18"/>
          <p:cNvSpPr txBox="1"/>
          <p:nvPr/>
        </p:nvSpPr>
        <p:spPr>
          <a:xfrm>
            <a:off x="1295400" y="10140435"/>
            <a:ext cx="1828800" cy="369332"/>
          </a:xfrm>
          <a:prstGeom prst="rect">
            <a:avLst/>
          </a:prstGeom>
          <a:noFill/>
        </p:spPr>
        <p:txBody>
          <a:bodyPr wrap="square" rtlCol="0">
            <a:spAutoFit/>
          </a:bodyPr>
          <a:lstStyle/>
          <a:p>
            <a:pPr algn="ctr"/>
            <a:r>
              <a:rPr lang="en-US" sz="1800" dirty="0" smtClean="0"/>
              <a:t>Network Access</a:t>
            </a:r>
            <a:endParaRPr lang="en-US" sz="1800" dirty="0"/>
          </a:p>
        </p:txBody>
      </p:sp>
      <p:sp>
        <p:nvSpPr>
          <p:cNvPr id="20" name="TextBox 19"/>
          <p:cNvSpPr txBox="1"/>
          <p:nvPr/>
        </p:nvSpPr>
        <p:spPr>
          <a:xfrm>
            <a:off x="3286124" y="10123290"/>
            <a:ext cx="5886449" cy="3170099"/>
          </a:xfrm>
          <a:prstGeom prst="rect">
            <a:avLst/>
          </a:prstGeom>
          <a:noFill/>
        </p:spPr>
        <p:txBody>
          <a:bodyPr wrap="square" rtlCol="0">
            <a:spAutoFit/>
          </a:bodyPr>
          <a:lstStyle/>
          <a:p>
            <a:r>
              <a:rPr lang="en-US" sz="1800" b="1" dirty="0" smtClean="0">
                <a:solidFill>
                  <a:schemeClr val="tx2">
                    <a:lumMod val="60000"/>
                    <a:lumOff val="40000"/>
                  </a:schemeClr>
                </a:solidFill>
              </a:rPr>
              <a:t>Register on a network, not on every site</a:t>
            </a:r>
          </a:p>
          <a:p>
            <a:r>
              <a:rPr lang="en-US" sz="1400" dirty="0" err="1" smtClean="0"/>
              <a:t>CrowdFundConnect</a:t>
            </a:r>
            <a:r>
              <a:rPr lang="en-US" sz="1400" dirty="0" smtClean="0"/>
              <a:t> is a network of broker / dealer sites that spans the country across multiple industries. Our secure registration system allows you to register one time yet provides you full access with one user name, password and profile to all </a:t>
            </a:r>
            <a:r>
              <a:rPr lang="en-US" sz="1400" dirty="0" err="1" smtClean="0"/>
              <a:t>CrowdFundConnect</a:t>
            </a:r>
            <a:r>
              <a:rPr lang="en-US" sz="1400" dirty="0" smtClean="0"/>
              <a:t> sites. Our integrated social networking system allows you easy access to communicate across the network with other interested investors where you can team up and provide help with due diligence. </a:t>
            </a:r>
          </a:p>
          <a:p>
            <a:endParaRPr lang="en-US" sz="1400" dirty="0"/>
          </a:p>
          <a:p>
            <a:r>
              <a:rPr lang="en-US" sz="1400" dirty="0" smtClean="0"/>
              <a:t>All investors and those connected to issuing company raising funds have personal profile pages that contain not only their specific information, but links to their profiles and sites across the internet. That is what transparency is all about.</a:t>
            </a:r>
          </a:p>
          <a:p>
            <a:endParaRPr lang="en-US" sz="1400" dirty="0"/>
          </a:p>
        </p:txBody>
      </p:sp>
    </p:spTree>
    <p:extLst>
      <p:ext uri="{BB962C8B-B14F-4D97-AF65-F5344CB8AC3E}">
        <p14:creationId xmlns:p14="http://schemas.microsoft.com/office/powerpoint/2010/main" val="833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47750" y="1143000"/>
            <a:ext cx="8153400" cy="2667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6" name="TextBox 5"/>
          <p:cNvSpPr txBox="1"/>
          <p:nvPr/>
        </p:nvSpPr>
        <p:spPr>
          <a:xfrm>
            <a:off x="1276350" y="1215509"/>
            <a:ext cx="1828800" cy="369332"/>
          </a:xfrm>
          <a:prstGeom prst="rect">
            <a:avLst/>
          </a:prstGeom>
          <a:noFill/>
        </p:spPr>
        <p:txBody>
          <a:bodyPr wrap="square" rtlCol="0">
            <a:spAutoFit/>
          </a:bodyPr>
          <a:lstStyle/>
          <a:p>
            <a:pPr algn="ctr"/>
            <a:r>
              <a:rPr lang="en-US" sz="1800" dirty="0" smtClean="0"/>
              <a:t>How it works</a:t>
            </a:r>
            <a:endParaRPr lang="en-US" sz="1800" dirty="0"/>
          </a:p>
        </p:txBody>
      </p:sp>
      <p:sp>
        <p:nvSpPr>
          <p:cNvPr id="7" name="TextBox 6"/>
          <p:cNvSpPr txBox="1"/>
          <p:nvPr/>
        </p:nvSpPr>
        <p:spPr>
          <a:xfrm>
            <a:off x="3257550" y="1225034"/>
            <a:ext cx="5886448" cy="2739211"/>
          </a:xfrm>
          <a:prstGeom prst="rect">
            <a:avLst/>
          </a:prstGeom>
          <a:noFill/>
        </p:spPr>
        <p:txBody>
          <a:bodyPr wrap="square" rtlCol="0">
            <a:spAutoFit/>
          </a:bodyPr>
          <a:lstStyle/>
          <a:p>
            <a:r>
              <a:rPr lang="en-US" sz="1800" b="1" dirty="0" smtClean="0">
                <a:solidFill>
                  <a:schemeClr val="tx2">
                    <a:lumMod val="60000"/>
                    <a:lumOff val="40000"/>
                  </a:schemeClr>
                </a:solidFill>
              </a:rPr>
              <a:t>Increased access to capital</a:t>
            </a:r>
          </a:p>
          <a:p>
            <a:r>
              <a:rPr lang="en-US" sz="1400" dirty="0" smtClean="0"/>
              <a:t>Your company needs money to grow and expand, yet the current financial markets have constricted. You may already have tapped into your angel and venture capital system yet you need an added push that may not fit your current investors model.</a:t>
            </a:r>
          </a:p>
          <a:p>
            <a:endParaRPr lang="en-US" sz="1400" dirty="0"/>
          </a:p>
          <a:p>
            <a:r>
              <a:rPr lang="en-US" sz="1400" dirty="0" smtClean="0"/>
              <a:t>Work with one of our broker/dealer partners to create new investment vehicles such as single purpose LLCs, aggregating new investments from accredited investors and angels under a single shareholder umbrella that allows you to stay under current SEC investor limits. A FINRA registered broker/dealer assists you in deal origination and investment compliance. </a:t>
            </a:r>
          </a:p>
          <a:p>
            <a:endParaRPr lang="en-US" sz="1400" dirty="0"/>
          </a:p>
        </p:txBody>
      </p:sp>
      <p:sp>
        <p:nvSpPr>
          <p:cNvPr id="12" name="Rectangle 11"/>
          <p:cNvSpPr/>
          <p:nvPr/>
        </p:nvSpPr>
        <p:spPr>
          <a:xfrm>
            <a:off x="1057275" y="3886199"/>
            <a:ext cx="8153400" cy="346757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3" name="TextBox 12"/>
          <p:cNvSpPr txBox="1"/>
          <p:nvPr/>
        </p:nvSpPr>
        <p:spPr>
          <a:xfrm>
            <a:off x="1285875" y="3958710"/>
            <a:ext cx="1828800" cy="369332"/>
          </a:xfrm>
          <a:prstGeom prst="rect">
            <a:avLst/>
          </a:prstGeom>
          <a:noFill/>
        </p:spPr>
        <p:txBody>
          <a:bodyPr wrap="square" rtlCol="0">
            <a:spAutoFit/>
          </a:bodyPr>
          <a:lstStyle/>
          <a:p>
            <a:pPr algn="ctr"/>
            <a:r>
              <a:rPr lang="en-US" sz="1800" dirty="0" smtClean="0"/>
              <a:t>Pitch Pages</a:t>
            </a:r>
            <a:endParaRPr lang="en-US" sz="1800" dirty="0"/>
          </a:p>
        </p:txBody>
      </p:sp>
      <p:sp>
        <p:nvSpPr>
          <p:cNvPr id="14" name="TextBox 13"/>
          <p:cNvSpPr txBox="1"/>
          <p:nvPr/>
        </p:nvSpPr>
        <p:spPr>
          <a:xfrm>
            <a:off x="3267074" y="3968235"/>
            <a:ext cx="5876924" cy="3385542"/>
          </a:xfrm>
          <a:prstGeom prst="rect">
            <a:avLst/>
          </a:prstGeom>
          <a:noFill/>
        </p:spPr>
        <p:txBody>
          <a:bodyPr wrap="square" rtlCol="0">
            <a:spAutoFit/>
          </a:bodyPr>
          <a:lstStyle/>
          <a:p>
            <a:r>
              <a:rPr lang="en-US" sz="1800" b="1" dirty="0" smtClean="0">
                <a:solidFill>
                  <a:schemeClr val="tx2">
                    <a:lumMod val="60000"/>
                    <a:lumOff val="40000"/>
                  </a:schemeClr>
                </a:solidFill>
              </a:rPr>
              <a:t>Deal transparency and communications</a:t>
            </a:r>
          </a:p>
          <a:p>
            <a:r>
              <a:rPr lang="en-US" sz="1400" dirty="0" smtClean="0"/>
              <a:t>Your pitch page containing information such as term sheets, cap tables, pro </a:t>
            </a:r>
            <a:r>
              <a:rPr lang="en-US" sz="1400" dirty="0" err="1" smtClean="0"/>
              <a:t>formas</a:t>
            </a:r>
            <a:r>
              <a:rPr lang="en-US" sz="1400" dirty="0" smtClean="0"/>
              <a:t>, executive summaries, business plans, press releases and their pitch presentation. You provide information and links to past investors, founding team members, key employees and strategic advisors that assist investors in knowing not only understanding your business model – but who is going to execute the plan. </a:t>
            </a:r>
          </a:p>
          <a:p>
            <a:endParaRPr lang="en-US" sz="1400" dirty="0"/>
          </a:p>
          <a:p>
            <a:r>
              <a:rPr lang="en-US" sz="1400" dirty="0" smtClean="0"/>
              <a:t>Each Pitch page comes with a full internet marketing suite that allows you to drive investors, vendors and clients you are connected to directly to your opportunity – and start your viral campaign.</a:t>
            </a:r>
          </a:p>
          <a:p>
            <a:endParaRPr lang="en-US" sz="1400" dirty="0"/>
          </a:p>
          <a:p>
            <a:r>
              <a:rPr lang="en-US" sz="1400" dirty="0" smtClean="0"/>
              <a:t>As your company gains interested investment followers, you can track and follow the momentum. Each page has an activity feed that keeps you up to date and properly informed on recent changes and activities. </a:t>
            </a:r>
            <a:endParaRPr lang="en-US" sz="1400" dirty="0"/>
          </a:p>
        </p:txBody>
      </p:sp>
      <p:sp>
        <p:nvSpPr>
          <p:cNvPr id="15" name="Rectangle 14"/>
          <p:cNvSpPr/>
          <p:nvPr/>
        </p:nvSpPr>
        <p:spPr>
          <a:xfrm>
            <a:off x="1057275" y="7496055"/>
            <a:ext cx="8153400" cy="283845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6" name="TextBox 15"/>
          <p:cNvSpPr txBox="1"/>
          <p:nvPr/>
        </p:nvSpPr>
        <p:spPr>
          <a:xfrm>
            <a:off x="1285875" y="7568565"/>
            <a:ext cx="1828800" cy="369332"/>
          </a:xfrm>
          <a:prstGeom prst="rect">
            <a:avLst/>
          </a:prstGeom>
          <a:noFill/>
        </p:spPr>
        <p:txBody>
          <a:bodyPr wrap="square" rtlCol="0">
            <a:spAutoFit/>
          </a:bodyPr>
          <a:lstStyle/>
          <a:p>
            <a:pPr algn="ctr"/>
            <a:r>
              <a:rPr lang="en-US" sz="1800" dirty="0" smtClean="0"/>
              <a:t>Investments</a:t>
            </a:r>
            <a:endParaRPr lang="en-US" sz="1800" dirty="0"/>
          </a:p>
        </p:txBody>
      </p:sp>
      <p:sp>
        <p:nvSpPr>
          <p:cNvPr id="17" name="TextBox 16"/>
          <p:cNvSpPr txBox="1"/>
          <p:nvPr/>
        </p:nvSpPr>
        <p:spPr>
          <a:xfrm>
            <a:off x="3267074" y="7578090"/>
            <a:ext cx="5876925" cy="2739211"/>
          </a:xfrm>
          <a:prstGeom prst="rect">
            <a:avLst/>
          </a:prstGeom>
          <a:noFill/>
        </p:spPr>
        <p:txBody>
          <a:bodyPr wrap="square" rtlCol="0">
            <a:spAutoFit/>
          </a:bodyPr>
          <a:lstStyle/>
          <a:p>
            <a:r>
              <a:rPr lang="en-US" sz="1800" b="1" dirty="0" smtClean="0">
                <a:solidFill>
                  <a:schemeClr val="tx2">
                    <a:lumMod val="60000"/>
                    <a:lumOff val="40000"/>
                  </a:schemeClr>
                </a:solidFill>
              </a:rPr>
              <a:t>Secure and safe investment system</a:t>
            </a:r>
          </a:p>
          <a:p>
            <a:r>
              <a:rPr lang="en-US" sz="1400" dirty="0" smtClean="0"/>
              <a:t>All legal agreements are signed securely and seamlessly on your sponsoring broker’s portal and once the transaction closes, you will receive fully executed documents. Security is provided by leading vendors such as Adobe and </a:t>
            </a:r>
            <a:r>
              <a:rPr lang="en-US" sz="1400" dirty="0" err="1" smtClean="0"/>
              <a:t>Verisign</a:t>
            </a:r>
            <a:r>
              <a:rPr lang="en-US" sz="1400" dirty="0" smtClean="0"/>
              <a:t>  to ensure your safety on </a:t>
            </a:r>
            <a:r>
              <a:rPr lang="en-US" sz="1400" dirty="0" err="1" smtClean="0"/>
              <a:t>CrowdFundConnect</a:t>
            </a:r>
            <a:r>
              <a:rPr lang="en-US" sz="1400" dirty="0" smtClean="0"/>
              <a:t> portals.</a:t>
            </a:r>
          </a:p>
          <a:p>
            <a:endParaRPr lang="en-US" sz="1400" dirty="0"/>
          </a:p>
          <a:p>
            <a:r>
              <a:rPr lang="en-US" sz="1400" dirty="0" smtClean="0"/>
              <a:t>Our bank-level encryption partner manage investments securely online with the funds placed in a secure, third-party escrow account until the round is fully funded.</a:t>
            </a:r>
          </a:p>
          <a:p>
            <a:endParaRPr lang="en-US" sz="1400" dirty="0"/>
          </a:p>
          <a:p>
            <a:r>
              <a:rPr lang="en-US" sz="1400" dirty="0" smtClean="0"/>
              <a:t>Each partner site on </a:t>
            </a:r>
            <a:r>
              <a:rPr lang="en-US" sz="1400" dirty="0" err="1" smtClean="0"/>
              <a:t>CrowdFundConnect</a:t>
            </a:r>
            <a:r>
              <a:rPr lang="en-US" sz="1400" dirty="0" smtClean="0"/>
              <a:t> is owned and operated by companies that are registered with FINRA and follow SEC guidelines.</a:t>
            </a:r>
            <a:endParaRPr lang="en-US" sz="1400" dirty="0"/>
          </a:p>
        </p:txBody>
      </p:sp>
      <p:sp>
        <p:nvSpPr>
          <p:cNvPr id="18" name="Rectangle 17"/>
          <p:cNvSpPr/>
          <p:nvPr/>
        </p:nvSpPr>
        <p:spPr>
          <a:xfrm>
            <a:off x="1066800" y="10629780"/>
            <a:ext cx="8153400" cy="282124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9" name="TextBox 18"/>
          <p:cNvSpPr txBox="1"/>
          <p:nvPr/>
        </p:nvSpPr>
        <p:spPr>
          <a:xfrm>
            <a:off x="1295400" y="10702290"/>
            <a:ext cx="1828800" cy="369332"/>
          </a:xfrm>
          <a:prstGeom prst="rect">
            <a:avLst/>
          </a:prstGeom>
          <a:noFill/>
        </p:spPr>
        <p:txBody>
          <a:bodyPr wrap="square" rtlCol="0">
            <a:spAutoFit/>
          </a:bodyPr>
          <a:lstStyle/>
          <a:p>
            <a:pPr algn="ctr"/>
            <a:r>
              <a:rPr lang="en-US" sz="1800" dirty="0" smtClean="0"/>
              <a:t>Network Access</a:t>
            </a:r>
            <a:endParaRPr lang="en-US" sz="1800" dirty="0"/>
          </a:p>
        </p:txBody>
      </p:sp>
      <p:sp>
        <p:nvSpPr>
          <p:cNvPr id="20" name="TextBox 19"/>
          <p:cNvSpPr txBox="1"/>
          <p:nvPr/>
        </p:nvSpPr>
        <p:spPr>
          <a:xfrm>
            <a:off x="3286124" y="10685145"/>
            <a:ext cx="5886449" cy="2739211"/>
          </a:xfrm>
          <a:prstGeom prst="rect">
            <a:avLst/>
          </a:prstGeom>
          <a:noFill/>
        </p:spPr>
        <p:txBody>
          <a:bodyPr wrap="square" rtlCol="0">
            <a:spAutoFit/>
          </a:bodyPr>
          <a:lstStyle/>
          <a:p>
            <a:r>
              <a:rPr lang="en-US" sz="1800" b="1" dirty="0" smtClean="0">
                <a:solidFill>
                  <a:schemeClr val="tx2">
                    <a:lumMod val="60000"/>
                    <a:lumOff val="40000"/>
                  </a:schemeClr>
                </a:solidFill>
              </a:rPr>
              <a:t>One network for multiple brokers</a:t>
            </a:r>
          </a:p>
          <a:p>
            <a:r>
              <a:rPr lang="en-US" sz="1400" dirty="0" err="1" smtClean="0"/>
              <a:t>CrowdFundConnect</a:t>
            </a:r>
            <a:r>
              <a:rPr lang="en-US" sz="1400" dirty="0" smtClean="0"/>
              <a:t> is a network of broker / dealer sites that spans the country across multiple industries. Think of </a:t>
            </a:r>
            <a:r>
              <a:rPr lang="en-US" sz="1400" dirty="0" err="1" smtClean="0"/>
              <a:t>CrowdFundConnect</a:t>
            </a:r>
            <a:r>
              <a:rPr lang="en-US" sz="1400" dirty="0" smtClean="0"/>
              <a:t> as a real estate multiple listing service. Owners in real estate list their home with a sponsoring broker who then provides broad marketing and exposure through network of cooperating brokers that share in the commission for providing buyers for sellers. Maximize sales price through increasing exposure.</a:t>
            </a:r>
          </a:p>
          <a:p>
            <a:endParaRPr lang="en-US" sz="1400" dirty="0"/>
          </a:p>
          <a:p>
            <a:r>
              <a:rPr lang="en-US" sz="1400" dirty="0" smtClean="0"/>
              <a:t>When you use a </a:t>
            </a:r>
            <a:r>
              <a:rPr lang="en-US" sz="1400" dirty="0" err="1" smtClean="0"/>
              <a:t>CrowdFundConnect</a:t>
            </a:r>
            <a:r>
              <a:rPr lang="en-US" sz="1400" dirty="0" smtClean="0"/>
              <a:t> broker, your company gains exposure across the entire spectrum of institutional and retail investors that our network of cooperating broker / dealers work with. This increased exposure maximizes your value and increases your ability to raise capital.</a:t>
            </a:r>
          </a:p>
        </p:txBody>
      </p:sp>
      <p:sp>
        <p:nvSpPr>
          <p:cNvPr id="21" name="TextBox 20"/>
          <p:cNvSpPr txBox="1"/>
          <p:nvPr/>
        </p:nvSpPr>
        <p:spPr>
          <a:xfrm>
            <a:off x="3962400" y="452854"/>
            <a:ext cx="1905000" cy="338554"/>
          </a:xfrm>
          <a:prstGeom prst="rect">
            <a:avLst/>
          </a:prstGeom>
          <a:solidFill>
            <a:schemeClr val="bg1">
              <a:lumMod val="85000"/>
            </a:schemeClr>
          </a:solidFill>
          <a:scene3d>
            <a:camera prst="orthographicFront"/>
            <a:lightRig rig="threePt" dir="t"/>
          </a:scene3d>
          <a:sp3d>
            <a:bevelT w="114300" prst="artDeco"/>
          </a:sp3d>
        </p:spPr>
        <p:txBody>
          <a:bodyPr wrap="square" rtlCol="0">
            <a:spAutoFit/>
          </a:bodyPr>
          <a:lstStyle/>
          <a:p>
            <a:pPr algn="ctr"/>
            <a:r>
              <a:rPr lang="en-US" sz="1600" dirty="0" smtClean="0"/>
              <a:t>For Companies</a:t>
            </a:r>
            <a:endParaRPr lang="en-US" sz="1600" dirty="0"/>
          </a:p>
        </p:txBody>
      </p:sp>
    </p:spTree>
    <p:extLst>
      <p:ext uri="{BB962C8B-B14F-4D97-AF65-F5344CB8AC3E}">
        <p14:creationId xmlns:p14="http://schemas.microsoft.com/office/powerpoint/2010/main" val="662024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47750" y="914400"/>
            <a:ext cx="8153400" cy="2667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6" name="TextBox 5"/>
          <p:cNvSpPr txBox="1"/>
          <p:nvPr/>
        </p:nvSpPr>
        <p:spPr>
          <a:xfrm>
            <a:off x="1276350" y="990600"/>
            <a:ext cx="1828800" cy="369332"/>
          </a:xfrm>
          <a:prstGeom prst="rect">
            <a:avLst/>
          </a:prstGeom>
          <a:noFill/>
        </p:spPr>
        <p:txBody>
          <a:bodyPr wrap="square" rtlCol="0">
            <a:spAutoFit/>
          </a:bodyPr>
          <a:lstStyle/>
          <a:p>
            <a:pPr algn="ctr"/>
            <a:r>
              <a:rPr lang="en-US" sz="1800" dirty="0" smtClean="0"/>
              <a:t>You Want In</a:t>
            </a:r>
            <a:endParaRPr lang="en-US" sz="1800" dirty="0"/>
          </a:p>
        </p:txBody>
      </p:sp>
      <p:sp>
        <p:nvSpPr>
          <p:cNvPr id="7" name="TextBox 6"/>
          <p:cNvSpPr txBox="1"/>
          <p:nvPr/>
        </p:nvSpPr>
        <p:spPr>
          <a:xfrm>
            <a:off x="3257550" y="1000125"/>
            <a:ext cx="5886448" cy="2523768"/>
          </a:xfrm>
          <a:prstGeom prst="rect">
            <a:avLst/>
          </a:prstGeom>
          <a:noFill/>
        </p:spPr>
        <p:txBody>
          <a:bodyPr wrap="square" rtlCol="0">
            <a:spAutoFit/>
          </a:bodyPr>
          <a:lstStyle/>
          <a:p>
            <a:r>
              <a:rPr lang="en-US" sz="1800" b="1" dirty="0" smtClean="0">
                <a:solidFill>
                  <a:schemeClr val="tx2">
                    <a:lumMod val="60000"/>
                    <a:lumOff val="40000"/>
                  </a:schemeClr>
                </a:solidFill>
              </a:rPr>
              <a:t>The JOBs Act is changing your world</a:t>
            </a:r>
          </a:p>
          <a:p>
            <a:r>
              <a:rPr lang="en-US" sz="1400" dirty="0" smtClean="0"/>
              <a:t>You want to take advantage of new regulations about to be put in place by the JOBs Act. But you don’t want to spend hundreds of thousands of dollars and invest months or longer to build, market and manage a proprietary crowd funding site. Deal origination is an important part of your business and you can’t afford to lose quality deals you can sponsor.</a:t>
            </a:r>
          </a:p>
          <a:p>
            <a:endParaRPr lang="en-US" sz="1400" dirty="0"/>
          </a:p>
          <a:p>
            <a:r>
              <a:rPr lang="en-US" sz="1400" dirty="0" smtClean="0"/>
              <a:t>To compete in the online world of crowd funding, you will need to build a database of accredited retail investors and have access to start-ups and emerging growth companies. Building and managing a new technology is going to be a major distraction for your core business – There has to be a better way.</a:t>
            </a:r>
            <a:endParaRPr lang="en-US" sz="1400" dirty="0"/>
          </a:p>
        </p:txBody>
      </p:sp>
      <p:sp>
        <p:nvSpPr>
          <p:cNvPr id="12" name="Rectangle 11"/>
          <p:cNvSpPr/>
          <p:nvPr/>
        </p:nvSpPr>
        <p:spPr>
          <a:xfrm>
            <a:off x="1066800" y="8258293"/>
            <a:ext cx="8153400" cy="346757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3" name="TextBox 12"/>
          <p:cNvSpPr txBox="1"/>
          <p:nvPr/>
        </p:nvSpPr>
        <p:spPr>
          <a:xfrm>
            <a:off x="1295400" y="8330804"/>
            <a:ext cx="1828800" cy="369332"/>
          </a:xfrm>
          <a:prstGeom prst="rect">
            <a:avLst/>
          </a:prstGeom>
          <a:noFill/>
        </p:spPr>
        <p:txBody>
          <a:bodyPr wrap="square" rtlCol="0">
            <a:spAutoFit/>
          </a:bodyPr>
          <a:lstStyle/>
          <a:p>
            <a:pPr algn="ctr"/>
            <a:r>
              <a:rPr lang="en-US" sz="1800" dirty="0" smtClean="0"/>
              <a:t>Pitch Pages</a:t>
            </a:r>
            <a:endParaRPr lang="en-US" sz="1800" dirty="0"/>
          </a:p>
        </p:txBody>
      </p:sp>
      <p:sp>
        <p:nvSpPr>
          <p:cNvPr id="14" name="TextBox 13"/>
          <p:cNvSpPr txBox="1"/>
          <p:nvPr/>
        </p:nvSpPr>
        <p:spPr>
          <a:xfrm>
            <a:off x="3276599" y="8340329"/>
            <a:ext cx="5876924" cy="3385542"/>
          </a:xfrm>
          <a:prstGeom prst="rect">
            <a:avLst/>
          </a:prstGeom>
          <a:noFill/>
        </p:spPr>
        <p:txBody>
          <a:bodyPr wrap="square" rtlCol="0">
            <a:spAutoFit/>
          </a:bodyPr>
          <a:lstStyle/>
          <a:p>
            <a:r>
              <a:rPr lang="en-US" sz="1800" b="1" dirty="0" smtClean="0">
                <a:solidFill>
                  <a:schemeClr val="tx2">
                    <a:lumMod val="60000"/>
                    <a:lumOff val="40000"/>
                  </a:schemeClr>
                </a:solidFill>
              </a:rPr>
              <a:t>Deal transparency and communications</a:t>
            </a:r>
          </a:p>
          <a:p>
            <a:r>
              <a:rPr lang="en-US" sz="1400" dirty="0" smtClean="0"/>
              <a:t>Your portal hosts your deals as pitch pages containing information such as term sheets, cap tables, pro </a:t>
            </a:r>
            <a:r>
              <a:rPr lang="en-US" sz="1400" dirty="0" err="1" smtClean="0"/>
              <a:t>formas</a:t>
            </a:r>
            <a:r>
              <a:rPr lang="en-US" sz="1400" dirty="0" smtClean="0"/>
              <a:t>, executive summaries, business plans, press releases and their pitch presentation. Issuers  provide information and links to past investors, founding team members, key employees and strategic advisors that assist investors in understanding their business model and the team that is going to execute and deliver. </a:t>
            </a:r>
          </a:p>
          <a:p>
            <a:endParaRPr lang="en-US" sz="1400" dirty="0"/>
          </a:p>
          <a:p>
            <a:r>
              <a:rPr lang="en-US" sz="1400" dirty="0" smtClean="0"/>
              <a:t>Each Pitch page comes with a full internet marketing suite that allows issuers to drive investors, vendors and clients they are connected to directly to your portal. </a:t>
            </a:r>
          </a:p>
          <a:p>
            <a:endParaRPr lang="en-US" sz="1400" dirty="0"/>
          </a:p>
          <a:p>
            <a:r>
              <a:rPr lang="en-US" sz="1400" dirty="0" smtClean="0"/>
              <a:t>As companies  gain interested investment followers, you can track and follow the momentum. Each page has an activity feed that keeps you up to date and properly informed on recent changes and activities. </a:t>
            </a:r>
            <a:endParaRPr lang="en-US" sz="1400" dirty="0"/>
          </a:p>
        </p:txBody>
      </p:sp>
      <p:sp>
        <p:nvSpPr>
          <p:cNvPr id="15" name="Rectangle 14"/>
          <p:cNvSpPr/>
          <p:nvPr/>
        </p:nvSpPr>
        <p:spPr>
          <a:xfrm>
            <a:off x="1066800" y="11868149"/>
            <a:ext cx="8153400" cy="283845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6" name="TextBox 15"/>
          <p:cNvSpPr txBox="1"/>
          <p:nvPr/>
        </p:nvSpPr>
        <p:spPr>
          <a:xfrm>
            <a:off x="1295400" y="11940659"/>
            <a:ext cx="1828800" cy="369332"/>
          </a:xfrm>
          <a:prstGeom prst="rect">
            <a:avLst/>
          </a:prstGeom>
          <a:noFill/>
        </p:spPr>
        <p:txBody>
          <a:bodyPr wrap="square" rtlCol="0">
            <a:spAutoFit/>
          </a:bodyPr>
          <a:lstStyle/>
          <a:p>
            <a:pPr algn="ctr"/>
            <a:r>
              <a:rPr lang="en-US" sz="1800" dirty="0" smtClean="0"/>
              <a:t>Investments</a:t>
            </a:r>
            <a:endParaRPr lang="en-US" sz="1800" dirty="0"/>
          </a:p>
        </p:txBody>
      </p:sp>
      <p:sp>
        <p:nvSpPr>
          <p:cNvPr id="17" name="TextBox 16"/>
          <p:cNvSpPr txBox="1"/>
          <p:nvPr/>
        </p:nvSpPr>
        <p:spPr>
          <a:xfrm>
            <a:off x="3286124" y="11917768"/>
            <a:ext cx="5876925" cy="2739211"/>
          </a:xfrm>
          <a:prstGeom prst="rect">
            <a:avLst/>
          </a:prstGeom>
          <a:noFill/>
        </p:spPr>
        <p:txBody>
          <a:bodyPr wrap="square" rtlCol="0">
            <a:spAutoFit/>
          </a:bodyPr>
          <a:lstStyle/>
          <a:p>
            <a:r>
              <a:rPr lang="en-US" sz="1800" b="1" dirty="0" smtClean="0">
                <a:solidFill>
                  <a:schemeClr val="tx2">
                    <a:lumMod val="60000"/>
                    <a:lumOff val="40000"/>
                  </a:schemeClr>
                </a:solidFill>
              </a:rPr>
              <a:t>Secure and safe investment system</a:t>
            </a:r>
          </a:p>
          <a:p>
            <a:r>
              <a:rPr lang="en-US" sz="1400" dirty="0" smtClean="0"/>
              <a:t>All legal agreements are signed securely and seamlessly on your site and once the transaction closes, you will receive fully executed documents. Security is provided by leading vendors such as Adobe and </a:t>
            </a:r>
            <a:r>
              <a:rPr lang="en-US" sz="1400" dirty="0" err="1" smtClean="0"/>
              <a:t>Verisign</a:t>
            </a:r>
            <a:r>
              <a:rPr lang="en-US" sz="1400" dirty="0" smtClean="0"/>
              <a:t>.</a:t>
            </a:r>
          </a:p>
          <a:p>
            <a:endParaRPr lang="en-US" sz="1400" dirty="0"/>
          </a:p>
          <a:p>
            <a:r>
              <a:rPr lang="en-US" sz="1400" dirty="0" smtClean="0"/>
              <a:t>Our bank-level encryption partner manage investments securely online with the funds placed in a secure, third-party escrow account until the round is fully funded.</a:t>
            </a:r>
          </a:p>
          <a:p>
            <a:endParaRPr lang="en-US" sz="1400" dirty="0"/>
          </a:p>
          <a:p>
            <a:r>
              <a:rPr lang="en-US" sz="1400" dirty="0" err="1" smtClean="0"/>
              <a:t>CrowdFundConnect</a:t>
            </a:r>
            <a:r>
              <a:rPr lang="en-US" sz="1400" dirty="0" smtClean="0"/>
              <a:t> tracks all investments and provides you with full documentation so that you can pay cooperating brokers for bringing in investors to your deals. </a:t>
            </a:r>
          </a:p>
        </p:txBody>
      </p:sp>
      <p:sp>
        <p:nvSpPr>
          <p:cNvPr id="22" name="TextBox 21"/>
          <p:cNvSpPr txBox="1"/>
          <p:nvPr/>
        </p:nvSpPr>
        <p:spPr>
          <a:xfrm>
            <a:off x="4171950" y="457200"/>
            <a:ext cx="1905000" cy="338554"/>
          </a:xfrm>
          <a:prstGeom prst="rect">
            <a:avLst/>
          </a:prstGeom>
          <a:solidFill>
            <a:schemeClr val="bg1">
              <a:lumMod val="85000"/>
            </a:schemeClr>
          </a:solidFill>
          <a:scene3d>
            <a:camera prst="orthographicFront"/>
            <a:lightRig rig="threePt" dir="t"/>
          </a:scene3d>
          <a:sp3d>
            <a:bevelT w="114300" prst="artDeco"/>
          </a:sp3d>
        </p:spPr>
        <p:txBody>
          <a:bodyPr wrap="square" rtlCol="0">
            <a:spAutoFit/>
          </a:bodyPr>
          <a:lstStyle/>
          <a:p>
            <a:pPr algn="ctr"/>
            <a:r>
              <a:rPr lang="en-US" sz="1600" dirty="0" smtClean="0"/>
              <a:t>For Brokers</a:t>
            </a:r>
            <a:endParaRPr lang="en-US" sz="1600" dirty="0"/>
          </a:p>
        </p:txBody>
      </p:sp>
      <p:sp>
        <p:nvSpPr>
          <p:cNvPr id="21" name="Rectangle 20"/>
          <p:cNvSpPr/>
          <p:nvPr/>
        </p:nvSpPr>
        <p:spPr>
          <a:xfrm>
            <a:off x="1070430" y="3962400"/>
            <a:ext cx="8153400" cy="389846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23" name="TextBox 22"/>
          <p:cNvSpPr txBox="1"/>
          <p:nvPr/>
        </p:nvSpPr>
        <p:spPr>
          <a:xfrm>
            <a:off x="1299030" y="4034911"/>
            <a:ext cx="1828800" cy="369332"/>
          </a:xfrm>
          <a:prstGeom prst="rect">
            <a:avLst/>
          </a:prstGeom>
          <a:noFill/>
        </p:spPr>
        <p:txBody>
          <a:bodyPr wrap="square" rtlCol="0">
            <a:spAutoFit/>
          </a:bodyPr>
          <a:lstStyle/>
          <a:p>
            <a:pPr algn="ctr"/>
            <a:r>
              <a:rPr lang="en-US" sz="1800" dirty="0" smtClean="0"/>
              <a:t>How It Works</a:t>
            </a:r>
            <a:endParaRPr lang="en-US" sz="1800" dirty="0"/>
          </a:p>
        </p:txBody>
      </p:sp>
      <p:sp>
        <p:nvSpPr>
          <p:cNvPr id="24" name="TextBox 23"/>
          <p:cNvSpPr txBox="1"/>
          <p:nvPr/>
        </p:nvSpPr>
        <p:spPr>
          <a:xfrm>
            <a:off x="3280229" y="4044436"/>
            <a:ext cx="5876924" cy="3816429"/>
          </a:xfrm>
          <a:prstGeom prst="rect">
            <a:avLst/>
          </a:prstGeom>
          <a:noFill/>
        </p:spPr>
        <p:txBody>
          <a:bodyPr wrap="square" rtlCol="0">
            <a:spAutoFit/>
          </a:bodyPr>
          <a:lstStyle/>
          <a:p>
            <a:r>
              <a:rPr lang="en-US" sz="1800" b="1" dirty="0" smtClean="0">
                <a:solidFill>
                  <a:schemeClr val="tx2">
                    <a:lumMod val="60000"/>
                    <a:lumOff val="40000"/>
                  </a:schemeClr>
                </a:solidFill>
              </a:rPr>
              <a:t>Custom branded web portal</a:t>
            </a:r>
          </a:p>
          <a:p>
            <a:r>
              <a:rPr lang="en-US" sz="1400" dirty="0" smtClean="0"/>
              <a:t>Your company receives their own custom branded web portal for posting their deal flow that is available for crowd funding. </a:t>
            </a:r>
          </a:p>
          <a:p>
            <a:endParaRPr lang="en-US" sz="1400" dirty="0"/>
          </a:p>
          <a:p>
            <a:r>
              <a:rPr lang="en-US" sz="1400" dirty="0" err="1" smtClean="0"/>
              <a:t>CrowdFundConnect</a:t>
            </a:r>
            <a:r>
              <a:rPr lang="en-US" sz="1400" dirty="0" smtClean="0"/>
              <a:t> builds your crowd fund portal, provides technical  support and management.  We provide full reporting on deals and investments including tracking where investors originate for payment of referral fees.</a:t>
            </a:r>
          </a:p>
          <a:p>
            <a:endParaRPr lang="en-US" sz="1400" dirty="0"/>
          </a:p>
          <a:p>
            <a:r>
              <a:rPr lang="en-US" sz="1400" dirty="0" smtClean="0"/>
              <a:t>You charge success and engagement fees companies seeking funding that you post and  provide service to on your portal. You provide the due diligence, help prepare their funding documents and make sure the company is compliant with SEC regulations.</a:t>
            </a:r>
          </a:p>
          <a:p>
            <a:endParaRPr lang="en-US" sz="1400" dirty="0"/>
          </a:p>
          <a:p>
            <a:r>
              <a:rPr lang="en-US" sz="1400" dirty="0" smtClean="0"/>
              <a:t>Investors that register on your portal as their first point of entry to the network are treated as your referral for investments they make, creating an annuity stream  for you on investments they make on  any and all  cooperating broker portals within </a:t>
            </a:r>
            <a:r>
              <a:rPr lang="en-US" sz="1400" dirty="0" err="1" smtClean="0"/>
              <a:t>CrowdFundConnect</a:t>
            </a:r>
            <a:r>
              <a:rPr lang="en-US" sz="1400" dirty="0" smtClean="0"/>
              <a:t>.</a:t>
            </a:r>
            <a:endParaRPr lang="en-US" sz="1400" dirty="0"/>
          </a:p>
        </p:txBody>
      </p:sp>
    </p:spTree>
    <p:extLst>
      <p:ext uri="{BB962C8B-B14F-4D97-AF65-F5344CB8AC3E}">
        <p14:creationId xmlns:p14="http://schemas.microsoft.com/office/powerpoint/2010/main" val="4282532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4427" y="782835"/>
            <a:ext cx="8153400" cy="3225464"/>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5" name="TextBox 4"/>
          <p:cNvSpPr txBox="1"/>
          <p:nvPr/>
        </p:nvSpPr>
        <p:spPr>
          <a:xfrm>
            <a:off x="1343027" y="855345"/>
            <a:ext cx="1828800" cy="369332"/>
          </a:xfrm>
          <a:prstGeom prst="rect">
            <a:avLst/>
          </a:prstGeom>
          <a:noFill/>
        </p:spPr>
        <p:txBody>
          <a:bodyPr wrap="square" rtlCol="0">
            <a:spAutoFit/>
          </a:bodyPr>
          <a:lstStyle/>
          <a:p>
            <a:pPr algn="ctr"/>
            <a:r>
              <a:rPr lang="en-US" sz="1800" dirty="0" smtClean="0"/>
              <a:t>Network Access</a:t>
            </a:r>
            <a:endParaRPr lang="en-US" sz="1800" dirty="0"/>
          </a:p>
        </p:txBody>
      </p:sp>
      <p:sp>
        <p:nvSpPr>
          <p:cNvPr id="6" name="TextBox 5"/>
          <p:cNvSpPr txBox="1"/>
          <p:nvPr/>
        </p:nvSpPr>
        <p:spPr>
          <a:xfrm>
            <a:off x="3333751" y="838200"/>
            <a:ext cx="5886449" cy="3170099"/>
          </a:xfrm>
          <a:prstGeom prst="rect">
            <a:avLst/>
          </a:prstGeom>
          <a:noFill/>
        </p:spPr>
        <p:txBody>
          <a:bodyPr wrap="square" rtlCol="0">
            <a:spAutoFit/>
          </a:bodyPr>
          <a:lstStyle/>
          <a:p>
            <a:r>
              <a:rPr lang="en-US" sz="1800" b="1" dirty="0" smtClean="0">
                <a:solidFill>
                  <a:schemeClr val="tx2">
                    <a:lumMod val="60000"/>
                    <a:lumOff val="40000"/>
                  </a:schemeClr>
                </a:solidFill>
              </a:rPr>
              <a:t>One network for multiple brokers</a:t>
            </a:r>
          </a:p>
          <a:p>
            <a:r>
              <a:rPr lang="en-US" sz="1400" dirty="0" err="1" smtClean="0"/>
              <a:t>CrowdFundConnect</a:t>
            </a:r>
            <a:r>
              <a:rPr lang="en-US" sz="1400" dirty="0" smtClean="0"/>
              <a:t> is a network of broker / dealer sites that spans the country across multiple industries. Think of </a:t>
            </a:r>
            <a:r>
              <a:rPr lang="en-US" sz="1400" dirty="0" err="1" smtClean="0"/>
              <a:t>CrowdFundConnect</a:t>
            </a:r>
            <a:r>
              <a:rPr lang="en-US" sz="1400" dirty="0" smtClean="0"/>
              <a:t> as a real estate multiple listing service. Owners in real estate list their home with a sponsoring broker who then provides broad marketing and exposure through network of cooperating brokers that share in the commission for providing buyers for sellers. Maximize sales price through increasing exposure.</a:t>
            </a:r>
          </a:p>
          <a:p>
            <a:endParaRPr lang="en-US" sz="1400" dirty="0"/>
          </a:p>
          <a:p>
            <a:r>
              <a:rPr lang="en-US" sz="1400" dirty="0" smtClean="0"/>
              <a:t>Investors that enter the network the first time through your portal become your client for investment referrals. </a:t>
            </a:r>
            <a:r>
              <a:rPr lang="en-US" sz="1400" dirty="0"/>
              <a:t> </a:t>
            </a:r>
            <a:r>
              <a:rPr lang="en-US" sz="1400" dirty="0" smtClean="0"/>
              <a:t>Issuers seeking funding pay referral fees  to the proper referring broker / dealer once their funding goal is met. </a:t>
            </a:r>
          </a:p>
          <a:p>
            <a:endParaRPr lang="en-US" sz="1400" dirty="0"/>
          </a:p>
          <a:p>
            <a:r>
              <a:rPr lang="en-US" sz="1400" dirty="0" smtClean="0"/>
              <a:t>Cooperating members are  properly compensated for marketing and bringing in new investors to the network, increasing success for all.</a:t>
            </a:r>
          </a:p>
        </p:txBody>
      </p:sp>
    </p:spTree>
    <p:extLst>
      <p:ext uri="{BB962C8B-B14F-4D97-AF65-F5344CB8AC3E}">
        <p14:creationId xmlns:p14="http://schemas.microsoft.com/office/powerpoint/2010/main" val="29581440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TotalTime>
  <Words>1609</Words>
  <Application>Microsoft Office PowerPoint</Application>
  <PresentationFormat>Custom</PresentationFormat>
  <Paragraphs>84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Randy</dc:creator>
  <cp:lastModifiedBy>User</cp:lastModifiedBy>
  <cp:revision>4</cp:revision>
  <dcterms:created xsi:type="dcterms:W3CDTF">2013-03-24T15:19:34Z</dcterms:created>
  <dcterms:modified xsi:type="dcterms:W3CDTF">2013-03-24T23:33:41Z</dcterms:modified>
</cp:coreProperties>
</file>